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90" r:id="rId15"/>
    <p:sldId id="291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roxima Nova Bold" panose="020B0604020202020204" charset="0"/>
      <p:regular r:id="rId21"/>
    </p:embeddedFont>
    <p:embeddedFont>
      <p:font typeface="Proxima Nova" panose="020B0604020202020204" charset="0"/>
      <p:regular r:id="rId22"/>
    </p:embeddedFont>
    <p:embeddedFont>
      <p:font typeface="Source Sans Pr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8.svg"/><Relationship Id="rId4" Type="http://schemas.openxmlformats.org/officeDocument/2006/relationships/hyperlink" Target="https://miro.medium.com/v2/resize:fit:2000/0*zj_kGMq6f2ZxW7p3.png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47036" y="-410546"/>
            <a:ext cx="1646525" cy="10989979"/>
            <a:chOff x="0" y="0"/>
            <a:chExt cx="433653" cy="2894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653" cy="2894480"/>
            </a:xfrm>
            <a:custGeom>
              <a:avLst/>
              <a:gdLst/>
              <a:ahLst/>
              <a:cxnLst/>
              <a:rect l="l" t="t" r="r" b="b"/>
              <a:pathLst>
                <a:path w="433653" h="2894480">
                  <a:moveTo>
                    <a:pt x="0" y="0"/>
                  </a:moveTo>
                  <a:lnTo>
                    <a:pt x="433653" y="0"/>
                  </a:lnTo>
                  <a:lnTo>
                    <a:pt x="433653" y="2894480"/>
                  </a:lnTo>
                  <a:lnTo>
                    <a:pt x="0" y="2894480"/>
                  </a:ln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3653" cy="294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3839" y="1404661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9460" y="2945130"/>
            <a:ext cx="11269079" cy="219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ПРОГРАМНА СИСТЕМА ДЛЯ ПОШУКУ ТУРИСТИЧНИХ МАРШРУТІВ ТА ОБМІНУ ВРАЖЕННЯМИ</a:t>
            </a:r>
          </a:p>
        </p:txBody>
      </p:sp>
      <p:sp>
        <p:nvSpPr>
          <p:cNvPr id="7" name="Freeform 7"/>
          <p:cNvSpPr/>
          <p:nvPr/>
        </p:nvSpPr>
        <p:spPr>
          <a:xfrm>
            <a:off x="541379" y="0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1379" y="5209483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5101" y="6864796"/>
            <a:ext cx="3298971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ВИКОНАЛИ: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ГР. ПЗПІ-21-7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АВТОМОНОВА Д.С.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КОДОЛА А.Т.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ПАСЕНКО К.Є.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674188"/>
              </a:solidFill>
              <a:latin typeface="Source Sans Pro Bold"/>
              <a:ea typeface="Source Sans Pro Bold"/>
              <a:cs typeface="Source Sans Pro Bold"/>
              <a:sym typeface="Source Sans Pr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65842" y="8281670"/>
            <a:ext cx="449345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НАУКОВИЙ КЕРІВНИК:</a:t>
            </a:r>
          </a:p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ВИКЛ. ОНИЩЕНКО К.Г.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62018" y="9553386"/>
            <a:ext cx="449345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8123" y="1919735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84481" y="1919735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1491" y="1919735"/>
            <a:ext cx="10985018" cy="8115990"/>
          </a:xfrm>
          <a:custGeom>
            <a:avLst/>
            <a:gdLst/>
            <a:ahLst/>
            <a:cxnLst/>
            <a:rect l="l" t="t" r="r" b="b"/>
            <a:pathLst>
              <a:path w="10985018" h="8115990">
                <a:moveTo>
                  <a:pt x="0" y="0"/>
                </a:moveTo>
                <a:lnTo>
                  <a:pt x="10985018" y="0"/>
                </a:lnTo>
                <a:lnTo>
                  <a:pt x="10985018" y="8115990"/>
                </a:lnTo>
                <a:lnTo>
                  <a:pt x="0" y="8115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8" t="-1045" r="-941" b="-103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16697" y="374819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Приклад реалізації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0825" y="9685481"/>
            <a:ext cx="25687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12237"/>
            <a:ext cx="11301259" cy="5749515"/>
          </a:xfrm>
          <a:custGeom>
            <a:avLst/>
            <a:gdLst/>
            <a:ahLst/>
            <a:cxnLst/>
            <a:rect l="l" t="t" r="r" b="b"/>
            <a:pathLst>
              <a:path w="11301259" h="5749515">
                <a:moveTo>
                  <a:pt x="0" y="0"/>
                </a:moveTo>
                <a:lnTo>
                  <a:pt x="11301259" y="0"/>
                </a:lnTo>
                <a:lnTo>
                  <a:pt x="11301259" y="5749515"/>
                </a:lnTo>
                <a:lnTo>
                  <a:pt x="0" y="5749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8160698" y="4976348"/>
            <a:ext cx="9985026" cy="4955069"/>
          </a:xfrm>
          <a:custGeom>
            <a:avLst/>
            <a:gdLst/>
            <a:ahLst/>
            <a:cxnLst/>
            <a:rect l="l" t="t" r="r" b="b"/>
            <a:pathLst>
              <a:path w="9985026" h="4955069">
                <a:moveTo>
                  <a:pt x="0" y="0"/>
                </a:moveTo>
                <a:lnTo>
                  <a:pt x="9985027" y="0"/>
                </a:lnTo>
                <a:lnTo>
                  <a:pt x="9985027" y="4955069"/>
                </a:lnTo>
                <a:lnTo>
                  <a:pt x="0" y="495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4156804" y="7224009"/>
            <a:ext cx="2987651" cy="820695"/>
            <a:chOff x="0" y="0"/>
            <a:chExt cx="786871" cy="216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6871" cy="216150"/>
            </a:xfrm>
            <a:custGeom>
              <a:avLst/>
              <a:gdLst/>
              <a:ahLst/>
              <a:cxnLst/>
              <a:rect l="l" t="t" r="r" b="b"/>
              <a:pathLst>
                <a:path w="786871" h="216150">
                  <a:moveTo>
                    <a:pt x="108075" y="0"/>
                  </a:moveTo>
                  <a:lnTo>
                    <a:pt x="678796" y="0"/>
                  </a:lnTo>
                  <a:cubicBezTo>
                    <a:pt x="707459" y="0"/>
                    <a:pt x="734949" y="11386"/>
                    <a:pt x="755217" y="31654"/>
                  </a:cubicBezTo>
                  <a:cubicBezTo>
                    <a:pt x="775485" y="51922"/>
                    <a:pt x="786871" y="79412"/>
                    <a:pt x="786871" y="108075"/>
                  </a:cubicBezTo>
                  <a:lnTo>
                    <a:pt x="786871" y="108075"/>
                  </a:lnTo>
                  <a:cubicBezTo>
                    <a:pt x="786871" y="136738"/>
                    <a:pt x="775485" y="164228"/>
                    <a:pt x="755217" y="184496"/>
                  </a:cubicBezTo>
                  <a:cubicBezTo>
                    <a:pt x="734949" y="204764"/>
                    <a:pt x="707459" y="216150"/>
                    <a:pt x="678796" y="216150"/>
                  </a:cubicBezTo>
                  <a:lnTo>
                    <a:pt x="108075" y="216150"/>
                  </a:lnTo>
                  <a:cubicBezTo>
                    <a:pt x="79412" y="216150"/>
                    <a:pt x="51922" y="204764"/>
                    <a:pt x="31654" y="184496"/>
                  </a:cubicBezTo>
                  <a:cubicBezTo>
                    <a:pt x="11386" y="164228"/>
                    <a:pt x="0" y="136738"/>
                    <a:pt x="0" y="108075"/>
                  </a:cubicBezTo>
                  <a:lnTo>
                    <a:pt x="0" y="108075"/>
                  </a:lnTo>
                  <a:cubicBezTo>
                    <a:pt x="0" y="79412"/>
                    <a:pt x="11386" y="51922"/>
                    <a:pt x="31654" y="31654"/>
                  </a:cubicBezTo>
                  <a:cubicBezTo>
                    <a:pt x="51922" y="11386"/>
                    <a:pt x="79412" y="0"/>
                    <a:pt x="108075" y="0"/>
                  </a:cubicBezTo>
                  <a:close/>
                </a:path>
              </a:pathLst>
            </a:custGeom>
            <a:solidFill>
              <a:srgbClr val="B488B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86871" cy="263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Профіль адміністратора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00662" y="9466305"/>
            <a:ext cx="2705100" cy="820695"/>
            <a:chOff x="0" y="0"/>
            <a:chExt cx="712454" cy="216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2454" cy="216150"/>
            </a:xfrm>
            <a:custGeom>
              <a:avLst/>
              <a:gdLst/>
              <a:ahLst/>
              <a:cxnLst/>
              <a:rect l="l" t="t" r="r" b="b"/>
              <a:pathLst>
                <a:path w="712454" h="216150">
                  <a:moveTo>
                    <a:pt x="108075" y="0"/>
                  </a:moveTo>
                  <a:lnTo>
                    <a:pt x="604379" y="0"/>
                  </a:lnTo>
                  <a:cubicBezTo>
                    <a:pt x="633043" y="0"/>
                    <a:pt x="660532" y="11386"/>
                    <a:pt x="680800" y="31654"/>
                  </a:cubicBezTo>
                  <a:cubicBezTo>
                    <a:pt x="701068" y="51922"/>
                    <a:pt x="712454" y="79412"/>
                    <a:pt x="712454" y="108075"/>
                  </a:cubicBezTo>
                  <a:lnTo>
                    <a:pt x="712454" y="108075"/>
                  </a:lnTo>
                  <a:cubicBezTo>
                    <a:pt x="712454" y="136738"/>
                    <a:pt x="701068" y="164228"/>
                    <a:pt x="680800" y="184496"/>
                  </a:cubicBezTo>
                  <a:cubicBezTo>
                    <a:pt x="660532" y="204764"/>
                    <a:pt x="633043" y="216150"/>
                    <a:pt x="604379" y="216150"/>
                  </a:cubicBezTo>
                  <a:lnTo>
                    <a:pt x="108075" y="216150"/>
                  </a:lnTo>
                  <a:cubicBezTo>
                    <a:pt x="79412" y="216150"/>
                    <a:pt x="51922" y="204764"/>
                    <a:pt x="31654" y="184496"/>
                  </a:cubicBezTo>
                  <a:cubicBezTo>
                    <a:pt x="11386" y="164228"/>
                    <a:pt x="0" y="136738"/>
                    <a:pt x="0" y="108075"/>
                  </a:cubicBezTo>
                  <a:lnTo>
                    <a:pt x="0" y="108075"/>
                  </a:lnTo>
                  <a:cubicBezTo>
                    <a:pt x="0" y="79412"/>
                    <a:pt x="11386" y="51922"/>
                    <a:pt x="31654" y="31654"/>
                  </a:cubicBezTo>
                  <a:cubicBezTo>
                    <a:pt x="51922" y="11386"/>
                    <a:pt x="79412" y="0"/>
                    <a:pt x="108075" y="0"/>
                  </a:cubicBezTo>
                  <a:close/>
                </a:path>
              </a:pathLst>
            </a:custGeom>
            <a:solidFill>
              <a:srgbClr val="B488B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12454" cy="263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Профіль модератора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716697" y="374819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Інтерфейс користувача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50120" y="451019"/>
            <a:ext cx="30480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018" y="423067"/>
            <a:ext cx="6774283" cy="9863933"/>
          </a:xfrm>
          <a:custGeom>
            <a:avLst/>
            <a:gdLst/>
            <a:ahLst/>
            <a:cxnLst/>
            <a:rect l="l" t="t" r="r" b="b"/>
            <a:pathLst>
              <a:path w="6774283" h="9863933">
                <a:moveTo>
                  <a:pt x="0" y="0"/>
                </a:moveTo>
                <a:lnTo>
                  <a:pt x="6774283" y="0"/>
                </a:lnTo>
                <a:lnTo>
                  <a:pt x="6774283" y="9863933"/>
                </a:lnTo>
                <a:lnTo>
                  <a:pt x="0" y="9863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19"/>
            </a:stretch>
          </a:blipFill>
          <a:ln w="66675" cap="sq">
            <a:solidFill>
              <a:srgbClr val="674188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972070" y="374819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Тестування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4742180"/>
            <a:ext cx="7454055" cy="87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Тест-кейс створення туристичного місця адміністратором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48501" y="9685481"/>
            <a:ext cx="30152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413" y="0"/>
            <a:ext cx="18420826" cy="10769140"/>
          </a:xfrm>
          <a:custGeom>
            <a:avLst/>
            <a:gdLst/>
            <a:ahLst/>
            <a:cxnLst/>
            <a:rect l="l" t="t" r="r" b="b"/>
            <a:pathLst>
              <a:path w="18420826" h="10769140">
                <a:moveTo>
                  <a:pt x="0" y="0"/>
                </a:moveTo>
                <a:lnTo>
                  <a:pt x="18420826" y="0"/>
                </a:lnTo>
                <a:lnTo>
                  <a:pt x="18420826" y="10769140"/>
                </a:lnTo>
                <a:lnTo>
                  <a:pt x="0" y="10769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t="-7058" b="-705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0864" y="3617367"/>
            <a:ext cx="14746272" cy="4701630"/>
            <a:chOff x="0" y="0"/>
            <a:chExt cx="3694604" cy="11779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4604" cy="1177970"/>
            </a:xfrm>
            <a:custGeom>
              <a:avLst/>
              <a:gdLst/>
              <a:ahLst/>
              <a:cxnLst/>
              <a:rect l="l" t="t" r="r" b="b"/>
              <a:pathLst>
                <a:path w="3694604" h="1177970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1169045"/>
                  </a:lnTo>
                  <a:cubicBezTo>
                    <a:pt x="3694604" y="1173974"/>
                    <a:pt x="3690608" y="1177970"/>
                    <a:pt x="3685679" y="1177970"/>
                  </a:cubicBezTo>
                  <a:lnTo>
                    <a:pt x="8925" y="1177970"/>
                  </a:lnTo>
                  <a:cubicBezTo>
                    <a:pt x="3996" y="1177970"/>
                    <a:pt x="0" y="1173974"/>
                    <a:pt x="0" y="1169045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94604" cy="1225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ПІДСУМКИ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0551" y="3996777"/>
            <a:ext cx="626698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Розроблена система управління туристичним контентом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2379" y="6576919"/>
            <a:ext cx="5363328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Реалізовано точне відображення геоданих за допомогою сучасних картографічних рішень, що забезпечує актуальність інформації.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4621" y="6141977"/>
            <a:ext cx="493884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Картографічний модуль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0177" y="6576919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Розроблено інтуїтивний інтерфейс для перевірки статей та коментарів з можливістю схвалення, відхилення та вказівки причин.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29039" y="6141977"/>
            <a:ext cx="46740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Система модерації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0262" y="4833707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Розроблено інструменти для зручного створення, редагування та видалення маршрутів і місць з інтеграцією інтерактивних карт.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34525" y="4060555"/>
            <a:ext cx="566308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Комплексне управління користувачами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42285" y="4494657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Створено функціонал для контролю акаунтів: блокування/розблокування, налаштування прав модераторів та видалення облікових записів.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747236" y="9685481"/>
            <a:ext cx="3040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132" y="1219754"/>
            <a:ext cx="15641737" cy="8402459"/>
          </a:xfrm>
          <a:custGeom>
            <a:avLst/>
            <a:gdLst/>
            <a:ahLst/>
            <a:cxnLst/>
            <a:rect l="l" t="t" r="r" b="b"/>
            <a:pathLst>
              <a:path w="15641737" h="8402459">
                <a:moveTo>
                  <a:pt x="0" y="0"/>
                </a:moveTo>
                <a:lnTo>
                  <a:pt x="15641736" y="0"/>
                </a:lnTo>
                <a:lnTo>
                  <a:pt x="15641736" y="8402459"/>
                </a:lnTo>
                <a:lnTo>
                  <a:pt x="0" y="8402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99553" y="-918150"/>
            <a:ext cx="20287106" cy="4829206"/>
            <a:chOff x="0" y="0"/>
            <a:chExt cx="13273318" cy="3159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3318" cy="3159622"/>
            </a:xfrm>
            <a:custGeom>
              <a:avLst/>
              <a:gdLst/>
              <a:ahLst/>
              <a:cxnLst/>
              <a:rect l="l" t="t" r="r" b="b"/>
              <a:pathLst>
                <a:path w="13273318" h="3159622">
                  <a:moveTo>
                    <a:pt x="0" y="0"/>
                  </a:moveTo>
                  <a:lnTo>
                    <a:pt x="13273318" y="0"/>
                  </a:lnTo>
                  <a:lnTo>
                    <a:pt x="13273318" y="3159622"/>
                  </a:lnTo>
                  <a:lnTo>
                    <a:pt x="0" y="3159622"/>
                  </a:lnTo>
                  <a:close/>
                </a:path>
              </a:pathLst>
            </a:custGeom>
            <a:blipFill>
              <a:blip r:embed="rId4"/>
              <a:stretch>
                <a:fillRect t="-90205" b="-9020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6560199" y="5196205"/>
            <a:ext cx="5167603" cy="3588419"/>
            <a:chOff x="0" y="0"/>
            <a:chExt cx="1294717" cy="8990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69986" y="4816773"/>
            <a:ext cx="3548027" cy="547149"/>
            <a:chOff x="0" y="0"/>
            <a:chExt cx="888940" cy="1370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74775" y="5196205"/>
            <a:ext cx="5167603" cy="3588419"/>
            <a:chOff x="0" y="0"/>
            <a:chExt cx="1294717" cy="8990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84563" y="4816773"/>
            <a:ext cx="3548027" cy="547149"/>
            <a:chOff x="0" y="0"/>
            <a:chExt cx="888940" cy="1370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5622" y="5196205"/>
            <a:ext cx="5167603" cy="3588419"/>
            <a:chOff x="0" y="0"/>
            <a:chExt cx="1294717" cy="8990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5410" y="4816773"/>
            <a:ext cx="3548027" cy="547149"/>
            <a:chOff x="0" y="0"/>
            <a:chExt cx="888940" cy="1370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28700" y="376422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580254" y="5509026"/>
            <a:ext cx="4936991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туристичні агентства: створення та управління каталогом маршрутів;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муніципальні служби: розвиток туристичної інфраструктури міст;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освітні заклади: організація навчальних екскурсій та походів;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комерційні туроператори: управління власними турпродуктами.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660166" y="1915948"/>
            <a:ext cx="9729668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18"/>
              </a:lnSpc>
              <a:spcBef>
                <a:spcPct val="0"/>
              </a:spcBef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ЗАГАЛЬНИЙ ПІДСУМОК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15015" y="5549472"/>
            <a:ext cx="4487123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 майбутьному може бути: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реалізований повноцінний мобільний додаток;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додана підтримка  багатомовності;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доступ в офлайн-режимі;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розширення функціоналу за допомогою алгоритмів машинного навчання.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5862" y="5373359"/>
            <a:ext cx="4487123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 результаті роботи було реалізовано повноцінний веб-застосунок для пошуку туристичних маршрутів та обміну враженнями. Система поєднує елементи гейміфікації, соціальної взаємодії, адміністрування та модерації, що робить її зручною, цікавою та корисною для широкого кола мандрівників. 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4098" y="4891927"/>
            <a:ext cx="380234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Можливості використання</a:t>
            </a:r>
          </a:p>
          <a:p>
            <a:pPr algn="ctr">
              <a:lnSpc>
                <a:spcPts val="2800"/>
              </a:lnSpc>
            </a:pPr>
            <a:endParaRPr lang="en-US" sz="2000" b="1">
              <a:solidFill>
                <a:srgbClr val="FFFFFF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957402" y="4891927"/>
            <a:ext cx="38023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Подальший розвиток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8250" y="4891927"/>
            <a:ext cx="38023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Отриманні результати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95814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64370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835565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899933" y="9837881"/>
            <a:ext cx="3034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4017" y="4151630"/>
            <a:ext cx="10919966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Дякуємо за увагу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747513" y="9685481"/>
            <a:ext cx="3035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63717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69740" y="0"/>
            <a:ext cx="6618260" cy="10287000"/>
          </a:xfrm>
          <a:custGeom>
            <a:avLst/>
            <a:gdLst/>
            <a:ahLst/>
            <a:cxnLst/>
            <a:rect l="l" t="t" r="r" b="b"/>
            <a:pathLst>
              <a:path w="6618260" h="10287000">
                <a:moveTo>
                  <a:pt x="0" y="0"/>
                </a:moveTo>
                <a:lnTo>
                  <a:pt x="6618260" y="0"/>
                </a:lnTo>
                <a:lnTo>
                  <a:pt x="66182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788" t="-2519" r="-26184" b="-251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6734" y="5045343"/>
            <a:ext cx="6821517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Метою роботи є створення платформи для зручного пошуку відповідних маршрутів для мандрівників, їх проходження та гейміфікації цього процесу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69740" y="0"/>
            <a:ext cx="6618260" cy="10989979"/>
            <a:chOff x="0" y="0"/>
            <a:chExt cx="1743081" cy="2894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081" cy="2894480"/>
            </a:xfrm>
            <a:custGeom>
              <a:avLst/>
              <a:gdLst/>
              <a:ahLst/>
              <a:cxnLst/>
              <a:rect l="l" t="t" r="r" b="b"/>
              <a:pathLst>
                <a:path w="1743081" h="2894480">
                  <a:moveTo>
                    <a:pt x="0" y="0"/>
                  </a:moveTo>
                  <a:lnTo>
                    <a:pt x="1743081" y="0"/>
                  </a:lnTo>
                  <a:lnTo>
                    <a:pt x="1743081" y="2894480"/>
                  </a:lnTo>
                  <a:lnTo>
                    <a:pt x="0" y="2894480"/>
                  </a:lnTo>
                  <a:close/>
                </a:path>
              </a:pathLst>
            </a:custGeom>
            <a:solidFill>
              <a:srgbClr val="674188">
                <a:alpha val="19608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43081" cy="294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66734" y="3750918"/>
            <a:ext cx="8477622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Мета роботи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23063" y="9685481"/>
            <a:ext cx="15240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3839" y="1463717"/>
            <a:ext cx="15994161" cy="8591775"/>
          </a:xfrm>
          <a:custGeom>
            <a:avLst/>
            <a:gdLst/>
            <a:ahLst/>
            <a:cxnLst/>
            <a:rect l="l" t="t" r="r" b="b"/>
            <a:pathLst>
              <a:path w="15994161" h="8591775">
                <a:moveTo>
                  <a:pt x="0" y="0"/>
                </a:moveTo>
                <a:lnTo>
                  <a:pt x="15994161" y="0"/>
                </a:lnTo>
                <a:lnTo>
                  <a:pt x="15994161" y="8591775"/>
                </a:lnTo>
                <a:lnTo>
                  <a:pt x="0" y="8591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21670" y="6620595"/>
            <a:ext cx="4244660" cy="3161822"/>
            <a:chOff x="0" y="0"/>
            <a:chExt cx="1063478" cy="7921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42370" y="3854518"/>
            <a:ext cx="3603261" cy="3215438"/>
            <a:chOff x="0" y="0"/>
            <a:chExt cx="635853" cy="5674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4"/>
              <a:stretch>
                <a:fillRect t="-6030" b="-6030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54543" y="6620595"/>
            <a:ext cx="4244660" cy="3161822"/>
            <a:chOff x="0" y="0"/>
            <a:chExt cx="1063478" cy="792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75243" y="3854518"/>
            <a:ext cx="3603261" cy="3215438"/>
            <a:chOff x="0" y="0"/>
            <a:chExt cx="635853" cy="567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5"/>
              <a:stretch>
                <a:fillRect t="-6030" b="-6030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884884" y="6620595"/>
            <a:ext cx="4244660" cy="3161822"/>
            <a:chOff x="0" y="0"/>
            <a:chExt cx="1063478" cy="7921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05584" y="3854518"/>
            <a:ext cx="3603261" cy="3215438"/>
            <a:chOff x="0" y="0"/>
            <a:chExt cx="635853" cy="5674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6"/>
              <a:stretch>
                <a:fillRect l="-38353" r="-38353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753120" y="6802580"/>
            <a:ext cx="2781761" cy="534753"/>
            <a:chOff x="0" y="0"/>
            <a:chExt cx="2246476" cy="431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85993" y="6802580"/>
            <a:ext cx="2781761" cy="534753"/>
            <a:chOff x="0" y="0"/>
            <a:chExt cx="2246476" cy="4318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616334" y="6802580"/>
            <a:ext cx="2781761" cy="534753"/>
            <a:chOff x="0" y="0"/>
            <a:chExt cx="2246476" cy="4318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68876" y="4900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905189" y="1663258"/>
            <a:ext cx="8477622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Конкуренти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42370" y="7415405"/>
            <a:ext cx="3603261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Платформа, орієнтована на любителів активного відпочинку, зокрема пішого туризму, трекінгу, бігу, велосипедних маршрутів і прогулянок на природі.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06973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AllTrails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02915" y="7591618"/>
            <a:ext cx="360326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 для пошуку, порівняння й бронювання готелів, ресторанів, турів і визначних місць з відгуками реальних мандрівників.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39846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TripAdvisor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93839" y="7591618"/>
            <a:ext cx="3515005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Багатофункціональний сервіс від компанії Google для навігації, пошуку локацій і планування маршрутів.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70187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GoogleMaps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35990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04546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175741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824701" y="9685481"/>
            <a:ext cx="14912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2636" y="3037422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742334">
            <a:off x="11244276" y="3903409"/>
            <a:ext cx="3141537" cy="2790816"/>
            <a:chOff x="0" y="0"/>
            <a:chExt cx="2055425" cy="18259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5425" cy="1825957"/>
            </a:xfrm>
            <a:custGeom>
              <a:avLst/>
              <a:gdLst/>
              <a:ahLst/>
              <a:cxnLst/>
              <a:rect l="l" t="t" r="r" b="b"/>
              <a:pathLst>
                <a:path w="2055425" h="1825957">
                  <a:moveTo>
                    <a:pt x="0" y="0"/>
                  </a:moveTo>
                  <a:lnTo>
                    <a:pt x="2055425" y="0"/>
                  </a:lnTo>
                  <a:lnTo>
                    <a:pt x="2055425" y="1825957"/>
                  </a:lnTo>
                  <a:lnTo>
                    <a:pt x="0" y="1825957"/>
                  </a:lnTo>
                  <a:close/>
                </a:path>
              </a:pathLst>
            </a:custGeom>
            <a:blipFill>
              <a:blip r:embed="rId4"/>
              <a:stretch>
                <a:fillRect l="-38835" r="-38835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 rot="379961">
            <a:off x="14026015" y="5927077"/>
            <a:ext cx="3141537" cy="2790816"/>
            <a:chOff x="0" y="0"/>
            <a:chExt cx="2055425" cy="18259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5425" cy="1825957"/>
            </a:xfrm>
            <a:custGeom>
              <a:avLst/>
              <a:gdLst/>
              <a:ahLst/>
              <a:cxnLst/>
              <a:rect l="l" t="t" r="r" b="b"/>
              <a:pathLst>
                <a:path w="2055425" h="1825957">
                  <a:moveTo>
                    <a:pt x="0" y="0"/>
                  </a:moveTo>
                  <a:lnTo>
                    <a:pt x="2055425" y="0"/>
                  </a:lnTo>
                  <a:lnTo>
                    <a:pt x="2055425" y="1825957"/>
                  </a:lnTo>
                  <a:lnTo>
                    <a:pt x="0" y="1825957"/>
                  </a:lnTo>
                  <a:close/>
                </a:path>
              </a:pathLst>
            </a:custGeom>
            <a:blipFill>
              <a:blip r:embed="rId5"/>
              <a:stretch>
                <a:fillRect l="-16668" r="-16668"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863379" y="4293203"/>
            <a:ext cx="8848188" cy="482529"/>
            <a:chOff x="0" y="0"/>
            <a:chExt cx="2216869" cy="120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6869" cy="120895"/>
            </a:xfrm>
            <a:custGeom>
              <a:avLst/>
              <a:gdLst/>
              <a:ahLst/>
              <a:cxnLst/>
              <a:rect l="l" t="t" r="r" b="b"/>
              <a:pathLst>
                <a:path w="2216869" h="120895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96396"/>
                  </a:lnTo>
                  <a:cubicBezTo>
                    <a:pt x="2216869" y="109927"/>
                    <a:pt x="2205900" y="120895"/>
                    <a:pt x="2192370" y="120895"/>
                  </a:cubicBezTo>
                  <a:lnTo>
                    <a:pt x="24499" y="120895"/>
                  </a:lnTo>
                  <a:cubicBezTo>
                    <a:pt x="10969" y="120895"/>
                    <a:pt x="0" y="109927"/>
                    <a:pt x="0" y="96396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216869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63379" y="4293203"/>
            <a:ext cx="2646774" cy="482529"/>
            <a:chOff x="0" y="0"/>
            <a:chExt cx="663136" cy="120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3136" cy="120895"/>
            </a:xfrm>
            <a:custGeom>
              <a:avLst/>
              <a:gdLst/>
              <a:ahLst/>
              <a:cxnLst/>
              <a:rect l="l" t="t" r="r" b="b"/>
              <a:pathLst>
                <a:path w="663136" h="120895">
                  <a:moveTo>
                    <a:pt x="60448" y="0"/>
                  </a:moveTo>
                  <a:lnTo>
                    <a:pt x="602688" y="0"/>
                  </a:lnTo>
                  <a:cubicBezTo>
                    <a:pt x="636073" y="0"/>
                    <a:pt x="663136" y="27063"/>
                    <a:pt x="663136" y="60448"/>
                  </a:cubicBezTo>
                  <a:lnTo>
                    <a:pt x="663136" y="60448"/>
                  </a:lnTo>
                  <a:cubicBezTo>
                    <a:pt x="663136" y="76479"/>
                    <a:pt x="656768" y="91854"/>
                    <a:pt x="645431" y="103191"/>
                  </a:cubicBezTo>
                  <a:cubicBezTo>
                    <a:pt x="634095" y="114527"/>
                    <a:pt x="618720" y="120895"/>
                    <a:pt x="602688" y="120895"/>
                  </a:cubicBezTo>
                  <a:lnTo>
                    <a:pt x="60448" y="120895"/>
                  </a:lnTo>
                  <a:cubicBezTo>
                    <a:pt x="27063" y="120895"/>
                    <a:pt x="0" y="93832"/>
                    <a:pt x="0" y="60448"/>
                  </a:cubicBezTo>
                  <a:lnTo>
                    <a:pt x="0" y="60448"/>
                  </a:lnTo>
                  <a:cubicBezTo>
                    <a:pt x="0" y="27063"/>
                    <a:pt x="27063" y="0"/>
                    <a:pt x="60448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63136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63379" y="5057552"/>
            <a:ext cx="8848188" cy="825723"/>
            <a:chOff x="0" y="0"/>
            <a:chExt cx="2216869" cy="2068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16869" cy="206881"/>
            </a:xfrm>
            <a:custGeom>
              <a:avLst/>
              <a:gdLst/>
              <a:ahLst/>
              <a:cxnLst/>
              <a:rect l="l" t="t" r="r" b="b"/>
              <a:pathLst>
                <a:path w="2216869" h="206881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182382"/>
                  </a:lnTo>
                  <a:cubicBezTo>
                    <a:pt x="2216869" y="195912"/>
                    <a:pt x="2205900" y="206881"/>
                    <a:pt x="2192370" y="206881"/>
                  </a:cubicBezTo>
                  <a:lnTo>
                    <a:pt x="24499" y="206881"/>
                  </a:lnTo>
                  <a:cubicBezTo>
                    <a:pt x="10969" y="206881"/>
                    <a:pt x="0" y="195912"/>
                    <a:pt x="0" y="182382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216869" cy="254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63379" y="5057552"/>
            <a:ext cx="2646774" cy="825723"/>
            <a:chOff x="0" y="0"/>
            <a:chExt cx="663136" cy="2068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3136" cy="206881"/>
            </a:xfrm>
            <a:custGeom>
              <a:avLst/>
              <a:gdLst/>
              <a:ahLst/>
              <a:cxnLst/>
              <a:rect l="l" t="t" r="r" b="b"/>
              <a:pathLst>
                <a:path w="663136" h="206881">
                  <a:moveTo>
                    <a:pt x="81901" y="0"/>
                  </a:moveTo>
                  <a:lnTo>
                    <a:pt x="581235" y="0"/>
                  </a:lnTo>
                  <a:cubicBezTo>
                    <a:pt x="626468" y="0"/>
                    <a:pt x="663136" y="36668"/>
                    <a:pt x="663136" y="81901"/>
                  </a:cubicBezTo>
                  <a:lnTo>
                    <a:pt x="663136" y="124980"/>
                  </a:lnTo>
                  <a:cubicBezTo>
                    <a:pt x="663136" y="170212"/>
                    <a:pt x="626468" y="206881"/>
                    <a:pt x="581235" y="206881"/>
                  </a:cubicBezTo>
                  <a:lnTo>
                    <a:pt x="81901" y="206881"/>
                  </a:lnTo>
                  <a:cubicBezTo>
                    <a:pt x="36668" y="206881"/>
                    <a:pt x="0" y="170212"/>
                    <a:pt x="0" y="124980"/>
                  </a:cubicBezTo>
                  <a:lnTo>
                    <a:pt x="0" y="81901"/>
                  </a:lnTo>
                  <a:cubicBezTo>
                    <a:pt x="0" y="36668"/>
                    <a:pt x="36668" y="0"/>
                    <a:pt x="81901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663136" cy="254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63379" y="6169025"/>
            <a:ext cx="8848188" cy="898165"/>
            <a:chOff x="0" y="0"/>
            <a:chExt cx="2216869" cy="2250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16869" cy="225031"/>
            </a:xfrm>
            <a:custGeom>
              <a:avLst/>
              <a:gdLst/>
              <a:ahLst/>
              <a:cxnLst/>
              <a:rect l="l" t="t" r="r" b="b"/>
              <a:pathLst>
                <a:path w="2216869" h="225031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200531"/>
                  </a:lnTo>
                  <a:cubicBezTo>
                    <a:pt x="2216869" y="214062"/>
                    <a:pt x="2205900" y="225031"/>
                    <a:pt x="2192370" y="225031"/>
                  </a:cubicBezTo>
                  <a:lnTo>
                    <a:pt x="24499" y="225031"/>
                  </a:lnTo>
                  <a:cubicBezTo>
                    <a:pt x="10969" y="225031"/>
                    <a:pt x="0" y="214062"/>
                    <a:pt x="0" y="200531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216869" cy="27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63379" y="6169025"/>
            <a:ext cx="2646774" cy="898165"/>
            <a:chOff x="0" y="0"/>
            <a:chExt cx="663136" cy="2250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3136" cy="225031"/>
            </a:xfrm>
            <a:custGeom>
              <a:avLst/>
              <a:gdLst/>
              <a:ahLst/>
              <a:cxnLst/>
              <a:rect l="l" t="t" r="r" b="b"/>
              <a:pathLst>
                <a:path w="663136" h="225031">
                  <a:moveTo>
                    <a:pt x="81901" y="0"/>
                  </a:moveTo>
                  <a:lnTo>
                    <a:pt x="581235" y="0"/>
                  </a:lnTo>
                  <a:cubicBezTo>
                    <a:pt x="626468" y="0"/>
                    <a:pt x="663136" y="36668"/>
                    <a:pt x="663136" y="81901"/>
                  </a:cubicBezTo>
                  <a:lnTo>
                    <a:pt x="663136" y="143130"/>
                  </a:lnTo>
                  <a:cubicBezTo>
                    <a:pt x="663136" y="188362"/>
                    <a:pt x="626468" y="225031"/>
                    <a:pt x="581235" y="225031"/>
                  </a:cubicBezTo>
                  <a:lnTo>
                    <a:pt x="81901" y="225031"/>
                  </a:lnTo>
                  <a:cubicBezTo>
                    <a:pt x="60180" y="225031"/>
                    <a:pt x="39348" y="216402"/>
                    <a:pt x="23988" y="201042"/>
                  </a:cubicBezTo>
                  <a:cubicBezTo>
                    <a:pt x="8629" y="185683"/>
                    <a:pt x="0" y="164851"/>
                    <a:pt x="0" y="143130"/>
                  </a:cubicBezTo>
                  <a:lnTo>
                    <a:pt x="0" y="81901"/>
                  </a:lnTo>
                  <a:cubicBezTo>
                    <a:pt x="0" y="36668"/>
                    <a:pt x="36668" y="0"/>
                    <a:pt x="81901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663136" cy="27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863379" y="7352940"/>
            <a:ext cx="8848188" cy="482529"/>
            <a:chOff x="0" y="0"/>
            <a:chExt cx="2216869" cy="1208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16869" cy="120895"/>
            </a:xfrm>
            <a:custGeom>
              <a:avLst/>
              <a:gdLst/>
              <a:ahLst/>
              <a:cxnLst/>
              <a:rect l="l" t="t" r="r" b="b"/>
              <a:pathLst>
                <a:path w="2216869" h="120895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96396"/>
                  </a:lnTo>
                  <a:cubicBezTo>
                    <a:pt x="2216869" y="109927"/>
                    <a:pt x="2205900" y="120895"/>
                    <a:pt x="2192370" y="120895"/>
                  </a:cubicBezTo>
                  <a:lnTo>
                    <a:pt x="24499" y="120895"/>
                  </a:lnTo>
                  <a:cubicBezTo>
                    <a:pt x="10969" y="120895"/>
                    <a:pt x="0" y="109927"/>
                    <a:pt x="0" y="96396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216869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63379" y="7352940"/>
            <a:ext cx="2646774" cy="482529"/>
            <a:chOff x="0" y="0"/>
            <a:chExt cx="663136" cy="12089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3136" cy="120895"/>
            </a:xfrm>
            <a:custGeom>
              <a:avLst/>
              <a:gdLst/>
              <a:ahLst/>
              <a:cxnLst/>
              <a:rect l="l" t="t" r="r" b="b"/>
              <a:pathLst>
                <a:path w="663136" h="120895">
                  <a:moveTo>
                    <a:pt x="60448" y="0"/>
                  </a:moveTo>
                  <a:lnTo>
                    <a:pt x="602688" y="0"/>
                  </a:lnTo>
                  <a:cubicBezTo>
                    <a:pt x="636073" y="0"/>
                    <a:pt x="663136" y="27063"/>
                    <a:pt x="663136" y="60448"/>
                  </a:cubicBezTo>
                  <a:lnTo>
                    <a:pt x="663136" y="60448"/>
                  </a:lnTo>
                  <a:cubicBezTo>
                    <a:pt x="663136" y="76479"/>
                    <a:pt x="656768" y="91854"/>
                    <a:pt x="645431" y="103191"/>
                  </a:cubicBezTo>
                  <a:cubicBezTo>
                    <a:pt x="634095" y="114527"/>
                    <a:pt x="618720" y="120895"/>
                    <a:pt x="602688" y="120895"/>
                  </a:cubicBezTo>
                  <a:lnTo>
                    <a:pt x="60448" y="120895"/>
                  </a:lnTo>
                  <a:cubicBezTo>
                    <a:pt x="27063" y="120895"/>
                    <a:pt x="0" y="93832"/>
                    <a:pt x="0" y="60448"/>
                  </a:cubicBezTo>
                  <a:lnTo>
                    <a:pt x="0" y="60448"/>
                  </a:lnTo>
                  <a:cubicBezTo>
                    <a:pt x="0" y="27063"/>
                    <a:pt x="27063" y="0"/>
                    <a:pt x="60448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663136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68876" y="4900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651295" y="4336047"/>
            <a:ext cx="60602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усе потрібне для подорожі зібрано в одному місці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Актуальність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94141" y="4335640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Швидкий доступ: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51295" y="5095875"/>
            <a:ext cx="606027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 оновлює інформацію, щоб користувачі отримували найсвіжіші відгуки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94141" y="5251192"/>
            <a:ext cx="24577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Актуальність даних: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651295" y="6243457"/>
            <a:ext cx="584878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можливість ділитися власними враженнями та порадами завдяки статтям та коментарям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94141" y="6419670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Обмін досвідом: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651295" y="7395783"/>
            <a:ext cx="650192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ігрові механіки залучають молодь і дорослих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94141" y="7395376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Гейміфікація: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435990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304546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175741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823436" y="9685481"/>
            <a:ext cx="1516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413" y="0"/>
            <a:ext cx="18420826" cy="10769140"/>
          </a:xfrm>
          <a:custGeom>
            <a:avLst/>
            <a:gdLst/>
            <a:ahLst/>
            <a:cxnLst/>
            <a:rect l="l" t="t" r="r" b="b"/>
            <a:pathLst>
              <a:path w="18420826" h="10769140">
                <a:moveTo>
                  <a:pt x="0" y="0"/>
                </a:moveTo>
                <a:lnTo>
                  <a:pt x="18420826" y="0"/>
                </a:lnTo>
                <a:lnTo>
                  <a:pt x="18420826" y="10769140"/>
                </a:lnTo>
                <a:lnTo>
                  <a:pt x="0" y="10769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t="-7058" b="-70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57498" y="3257266"/>
            <a:ext cx="9773004" cy="24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FRONT-END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2721" y="5587081"/>
            <a:ext cx="12022559" cy="116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3"/>
              </a:lnSpc>
            </a:pPr>
            <a:r>
              <a:rPr lang="en-US" sz="6802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АДМІНІСТРАТИВНА ЧАСТИНА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69857" y="9685481"/>
            <a:ext cx="2588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413" y="0"/>
            <a:ext cx="18420826" cy="10769140"/>
          </a:xfrm>
          <a:custGeom>
            <a:avLst/>
            <a:gdLst/>
            <a:ahLst/>
            <a:cxnLst/>
            <a:rect l="l" t="t" r="r" b="b"/>
            <a:pathLst>
              <a:path w="18420826" h="10769140">
                <a:moveTo>
                  <a:pt x="0" y="0"/>
                </a:moveTo>
                <a:lnTo>
                  <a:pt x="18420826" y="0"/>
                </a:lnTo>
                <a:lnTo>
                  <a:pt x="18420826" y="10769140"/>
                </a:lnTo>
                <a:lnTo>
                  <a:pt x="0" y="10769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t="-7058" b="-705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0864" y="3771634"/>
            <a:ext cx="14746272" cy="4393095"/>
            <a:chOff x="0" y="0"/>
            <a:chExt cx="3694604" cy="11006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4604" cy="1100668"/>
            </a:xfrm>
            <a:custGeom>
              <a:avLst/>
              <a:gdLst/>
              <a:ahLst/>
              <a:cxnLst/>
              <a:rect l="l" t="t" r="r" b="b"/>
              <a:pathLst>
                <a:path w="3694604" h="1100668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1091743"/>
                  </a:lnTo>
                  <a:cubicBezTo>
                    <a:pt x="3694604" y="1096672"/>
                    <a:pt x="3690608" y="1100668"/>
                    <a:pt x="3685679" y="1100668"/>
                  </a:cubicBezTo>
                  <a:lnTo>
                    <a:pt x="8925" y="1100668"/>
                  </a:lnTo>
                  <a:cubicBezTo>
                    <a:pt x="3996" y="1100668"/>
                    <a:pt x="0" y="1096672"/>
                    <a:pt x="0" y="1091743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94604" cy="1148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ПОСТАНОВКА ЗАДАЧІ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0551" y="4060555"/>
            <a:ext cx="626698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Система управління туристичним контентом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2379" y="6576919"/>
            <a:ext cx="536332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Розробка картографічного модуля для підтримки актуальності геоданих та забезпечення точної візуалізації маршрутів.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4621" y="6141977"/>
            <a:ext cx="493884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Картографічний модуль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0177" y="6576919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Створення інтерфейсів для перевірки статей, модерації коментарів з можливістю прийняття/відхилення контенту та зазначенням причин.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29039" y="6141977"/>
            <a:ext cx="46740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Система модерації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0262" y="4494657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Розробка функціоналу для створення, редагування та видалення маршрутів і туристичних місць з інтеграцією картографічного сервісу.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0ECE7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34525" y="4060555"/>
            <a:ext cx="566308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Комплексне управління користувачами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42285" y="4494657"/>
            <a:ext cx="6647561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Впровадження функціоналу блокування/розблокування акаунтів, управління правами модераторів та видалення облікових записів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777820" y="9685481"/>
            <a:ext cx="2428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9233" y="3353519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52229" y="3558003"/>
            <a:ext cx="4416774" cy="2028688"/>
            <a:chOff x="0" y="0"/>
            <a:chExt cx="1106601" cy="50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89847" y="2972083"/>
            <a:ext cx="3141537" cy="1922436"/>
            <a:chOff x="0" y="0"/>
            <a:chExt cx="2055425" cy="1257799"/>
          </a:xfrm>
        </p:grpSpPr>
        <p:sp>
          <p:nvSpPr>
            <p:cNvPr id="7" name="Freeform 7">
              <a:hlinkClick r:id="rId4" tooltip="https://miro.medium.com/v2/resize:fit:2000/0*zj_kGMq6f2ZxW7p3.png"/>
            </p:cNvPr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5"/>
              <a:stretch>
                <a:fillRect l="-4394" r="-4394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2800740" y="5180997"/>
            <a:ext cx="2319751" cy="471524"/>
            <a:chOff x="0" y="0"/>
            <a:chExt cx="581202" cy="11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52229" y="6658004"/>
            <a:ext cx="4416774" cy="2028688"/>
            <a:chOff x="0" y="0"/>
            <a:chExt cx="1106601" cy="5082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89847" y="6072084"/>
            <a:ext cx="3141537" cy="1922436"/>
            <a:chOff x="0" y="0"/>
            <a:chExt cx="2055425" cy="12577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6"/>
              <a:stretch>
                <a:fillRect l="-13910" r="-1391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2800740" y="8280998"/>
            <a:ext cx="2319751" cy="471524"/>
            <a:chOff x="0" y="0"/>
            <a:chExt cx="581202" cy="1181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14387" y="3558003"/>
            <a:ext cx="4416774" cy="2028688"/>
            <a:chOff x="0" y="0"/>
            <a:chExt cx="1106601" cy="5082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752005" y="2972083"/>
            <a:ext cx="3141537" cy="1922436"/>
            <a:chOff x="0" y="0"/>
            <a:chExt cx="2055425" cy="12577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7"/>
              <a:stretch>
                <a:fillRect t="-31707" b="-31707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3162898" y="5180997"/>
            <a:ext cx="2319751" cy="471524"/>
            <a:chOff x="0" y="0"/>
            <a:chExt cx="581202" cy="1181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14387" y="6658004"/>
            <a:ext cx="4416774" cy="2028688"/>
            <a:chOff x="0" y="0"/>
            <a:chExt cx="1106601" cy="5082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752005" y="6072084"/>
            <a:ext cx="3141537" cy="1922436"/>
            <a:chOff x="0" y="0"/>
            <a:chExt cx="2055425" cy="125779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8"/>
              <a:stretch>
                <a:fillRect t="-3830" b="-383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3162898" y="8280998"/>
            <a:ext cx="2319751" cy="471524"/>
            <a:chOff x="0" y="0"/>
            <a:chExt cx="581202" cy="1181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6935613" y="5317785"/>
            <a:ext cx="4416774" cy="2028688"/>
            <a:chOff x="0" y="0"/>
            <a:chExt cx="1106601" cy="50827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573231" y="4731865"/>
            <a:ext cx="3141537" cy="1922436"/>
            <a:chOff x="0" y="0"/>
            <a:chExt cx="2055425" cy="125779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11"/>
              <a:stretch>
                <a:fillRect t="-31707" b="-31707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1" name="Group 41"/>
          <p:cNvGrpSpPr/>
          <p:nvPr/>
        </p:nvGrpSpPr>
        <p:grpSpPr>
          <a:xfrm>
            <a:off x="7984124" y="6940779"/>
            <a:ext cx="2319751" cy="471524"/>
            <a:chOff x="0" y="0"/>
            <a:chExt cx="581202" cy="11813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716697" y="1286682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Технології розробки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12228" y="5218338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React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912228" y="8318339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JavaScript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274386" y="5218338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Axios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274386" y="8318339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CSS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095612" y="6978120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TomTom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7770081" y="9685481"/>
            <a:ext cx="25836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1498" y="4700239"/>
            <a:ext cx="4244660" cy="2179068"/>
            <a:chOff x="0" y="0"/>
            <a:chExt cx="1063478" cy="545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3478" cy="545955"/>
            </a:xfrm>
            <a:custGeom>
              <a:avLst/>
              <a:gdLst/>
              <a:ahLst/>
              <a:cxnLst/>
              <a:rect l="l" t="t" r="r" b="b"/>
              <a:pathLst>
                <a:path w="1063478" h="545955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514948"/>
                  </a:lnTo>
                  <a:cubicBezTo>
                    <a:pt x="1063478" y="523172"/>
                    <a:pt x="1060212" y="531058"/>
                    <a:pt x="1054397" y="536873"/>
                  </a:cubicBezTo>
                  <a:cubicBezTo>
                    <a:pt x="1048582" y="542688"/>
                    <a:pt x="1040695" y="545955"/>
                    <a:pt x="1032472" y="545955"/>
                  </a:cubicBezTo>
                  <a:lnTo>
                    <a:pt x="31007" y="545955"/>
                  </a:lnTo>
                  <a:cubicBezTo>
                    <a:pt x="22783" y="545955"/>
                    <a:pt x="14897" y="542688"/>
                    <a:pt x="9082" y="536873"/>
                  </a:cubicBezTo>
                  <a:cubicBezTo>
                    <a:pt x="3267" y="531058"/>
                    <a:pt x="0" y="523172"/>
                    <a:pt x="0" y="514948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63478" cy="593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0778" y="2898522"/>
            <a:ext cx="3086100" cy="992092"/>
            <a:chOff x="0" y="0"/>
            <a:chExt cx="812800" cy="261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61292"/>
            </a:xfrm>
            <a:custGeom>
              <a:avLst/>
              <a:gdLst/>
              <a:ahLst/>
              <a:cxnLst/>
              <a:rect l="l" t="t" r="r" b="b"/>
              <a:pathLst>
                <a:path w="812800" h="261292">
                  <a:moveTo>
                    <a:pt x="0" y="0"/>
                  </a:moveTo>
                  <a:lnTo>
                    <a:pt x="812800" y="0"/>
                  </a:lnTo>
                  <a:lnTo>
                    <a:pt x="812800" y="261292"/>
                  </a:lnTo>
                  <a:lnTo>
                    <a:pt x="0" y="261292"/>
                  </a:ln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30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Pages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80091" y="904875"/>
            <a:ext cx="8727818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Архітектура проєкту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1498" y="5472783"/>
            <a:ext cx="424466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Каталог, що містить сторінки додатку, кожна з яких відповідає окремому шляху в інтерфейсі.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408895" y="4945063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Сторінки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422753" y="2898522"/>
            <a:ext cx="3086100" cy="992092"/>
            <a:chOff x="0" y="0"/>
            <a:chExt cx="812800" cy="2612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61292"/>
            </a:xfrm>
            <a:custGeom>
              <a:avLst/>
              <a:gdLst/>
              <a:ahLst/>
              <a:cxnLst/>
              <a:rect l="l" t="t" r="r" b="b"/>
              <a:pathLst>
                <a:path w="812800" h="261292">
                  <a:moveTo>
                    <a:pt x="0" y="0"/>
                  </a:moveTo>
                  <a:lnTo>
                    <a:pt x="812800" y="0"/>
                  </a:lnTo>
                  <a:lnTo>
                    <a:pt x="812800" y="261292"/>
                  </a:lnTo>
                  <a:lnTo>
                    <a:pt x="0" y="261292"/>
                  </a:ln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30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Modules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97976" y="2898522"/>
            <a:ext cx="3086100" cy="992092"/>
            <a:chOff x="0" y="0"/>
            <a:chExt cx="812800" cy="2612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261292"/>
            </a:xfrm>
            <a:custGeom>
              <a:avLst/>
              <a:gdLst/>
              <a:ahLst/>
              <a:cxnLst/>
              <a:rect l="l" t="t" r="r" b="b"/>
              <a:pathLst>
                <a:path w="812800" h="261292">
                  <a:moveTo>
                    <a:pt x="0" y="0"/>
                  </a:moveTo>
                  <a:lnTo>
                    <a:pt x="812800" y="0"/>
                  </a:lnTo>
                  <a:lnTo>
                    <a:pt x="812800" y="261292"/>
                  </a:lnTo>
                  <a:lnTo>
                    <a:pt x="0" y="261292"/>
                  </a:ln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30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Components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73200" y="2898522"/>
            <a:ext cx="3086100" cy="992092"/>
            <a:chOff x="0" y="0"/>
            <a:chExt cx="812800" cy="2612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61292"/>
            </a:xfrm>
            <a:custGeom>
              <a:avLst/>
              <a:gdLst/>
              <a:ahLst/>
              <a:cxnLst/>
              <a:rect l="l" t="t" r="r" b="b"/>
              <a:pathLst>
                <a:path w="812800" h="261292">
                  <a:moveTo>
                    <a:pt x="0" y="0"/>
                  </a:moveTo>
                  <a:lnTo>
                    <a:pt x="812800" y="0"/>
                  </a:lnTo>
                  <a:lnTo>
                    <a:pt x="812800" y="261292"/>
                  </a:lnTo>
                  <a:lnTo>
                    <a:pt x="0" y="261292"/>
                  </a:ln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308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UI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43473" y="4700239"/>
            <a:ext cx="4244660" cy="2179068"/>
            <a:chOff x="0" y="0"/>
            <a:chExt cx="1063478" cy="54595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3478" cy="545955"/>
            </a:xfrm>
            <a:custGeom>
              <a:avLst/>
              <a:gdLst/>
              <a:ahLst/>
              <a:cxnLst/>
              <a:rect l="l" t="t" r="r" b="b"/>
              <a:pathLst>
                <a:path w="1063478" h="545955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514948"/>
                  </a:lnTo>
                  <a:cubicBezTo>
                    <a:pt x="1063478" y="523172"/>
                    <a:pt x="1060212" y="531058"/>
                    <a:pt x="1054397" y="536873"/>
                  </a:cubicBezTo>
                  <a:cubicBezTo>
                    <a:pt x="1048582" y="542688"/>
                    <a:pt x="1040695" y="545955"/>
                    <a:pt x="1032472" y="545955"/>
                  </a:cubicBezTo>
                  <a:lnTo>
                    <a:pt x="31007" y="545955"/>
                  </a:lnTo>
                  <a:cubicBezTo>
                    <a:pt x="22783" y="545955"/>
                    <a:pt x="14897" y="542688"/>
                    <a:pt x="9082" y="536873"/>
                  </a:cubicBezTo>
                  <a:cubicBezTo>
                    <a:pt x="3267" y="531058"/>
                    <a:pt x="0" y="523172"/>
                    <a:pt x="0" y="514948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63478" cy="593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992045" y="5296570"/>
            <a:ext cx="3950764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Каталог із функціональними модулями (бізнес-логіка), що об’єднує сторінки, компоненти й API для певної області.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97895" y="4945063"/>
            <a:ext cx="213581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Модулі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218696" y="4700239"/>
            <a:ext cx="4244660" cy="2179068"/>
            <a:chOff x="0" y="0"/>
            <a:chExt cx="1063478" cy="5459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63478" cy="545955"/>
            </a:xfrm>
            <a:custGeom>
              <a:avLst/>
              <a:gdLst/>
              <a:ahLst/>
              <a:cxnLst/>
              <a:rect l="l" t="t" r="r" b="b"/>
              <a:pathLst>
                <a:path w="1063478" h="545955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514948"/>
                  </a:lnTo>
                  <a:cubicBezTo>
                    <a:pt x="1063478" y="523172"/>
                    <a:pt x="1060212" y="531058"/>
                    <a:pt x="1054397" y="536873"/>
                  </a:cubicBezTo>
                  <a:cubicBezTo>
                    <a:pt x="1048582" y="542688"/>
                    <a:pt x="1040695" y="545955"/>
                    <a:pt x="1032472" y="545955"/>
                  </a:cubicBezTo>
                  <a:lnTo>
                    <a:pt x="31007" y="545955"/>
                  </a:lnTo>
                  <a:cubicBezTo>
                    <a:pt x="22783" y="545955"/>
                    <a:pt x="14897" y="542688"/>
                    <a:pt x="9082" y="536873"/>
                  </a:cubicBezTo>
                  <a:cubicBezTo>
                    <a:pt x="3267" y="531058"/>
                    <a:pt x="0" y="523172"/>
                    <a:pt x="0" y="514948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063478" cy="593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218696" y="5648995"/>
            <a:ext cx="424466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Повторно використовувані компоненти, пов’язані з логікою.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38304" y="4945063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Компоненти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593920" y="4700239"/>
            <a:ext cx="4244660" cy="2179068"/>
            <a:chOff x="0" y="0"/>
            <a:chExt cx="1063478" cy="54595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3478" cy="545955"/>
            </a:xfrm>
            <a:custGeom>
              <a:avLst/>
              <a:gdLst/>
              <a:ahLst/>
              <a:cxnLst/>
              <a:rect l="l" t="t" r="r" b="b"/>
              <a:pathLst>
                <a:path w="1063478" h="545955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514948"/>
                  </a:lnTo>
                  <a:cubicBezTo>
                    <a:pt x="1063478" y="523172"/>
                    <a:pt x="1060212" y="531058"/>
                    <a:pt x="1054397" y="536873"/>
                  </a:cubicBezTo>
                  <a:cubicBezTo>
                    <a:pt x="1048582" y="542688"/>
                    <a:pt x="1040695" y="545955"/>
                    <a:pt x="1032472" y="545955"/>
                  </a:cubicBezTo>
                  <a:lnTo>
                    <a:pt x="31007" y="545955"/>
                  </a:lnTo>
                  <a:cubicBezTo>
                    <a:pt x="22783" y="545955"/>
                    <a:pt x="14897" y="542688"/>
                    <a:pt x="9082" y="536873"/>
                  </a:cubicBezTo>
                  <a:cubicBezTo>
                    <a:pt x="3267" y="531058"/>
                    <a:pt x="0" y="523172"/>
                    <a:pt x="0" y="514948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63478" cy="593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814342" y="5472783"/>
            <a:ext cx="380381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Примітивні компоненти інтерфейсу, що не залежать від логіки, переважно стилізовані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13528" y="4945063"/>
            <a:ext cx="60054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769857" y="9685481"/>
            <a:ext cx="25881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21592" y="1898734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52249" y="2138705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7"/>
                </a:lnTo>
                <a:lnTo>
                  <a:pt x="0" y="7359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65815" y="1568107"/>
            <a:ext cx="13360727" cy="8500762"/>
          </a:xfrm>
          <a:custGeom>
            <a:avLst/>
            <a:gdLst/>
            <a:ahLst/>
            <a:cxnLst/>
            <a:rect l="l" t="t" r="r" b="b"/>
            <a:pathLst>
              <a:path w="13360727" h="8500762">
                <a:moveTo>
                  <a:pt x="0" y="0"/>
                </a:moveTo>
                <a:lnTo>
                  <a:pt x="13360727" y="0"/>
                </a:lnTo>
                <a:lnTo>
                  <a:pt x="13360727" y="8500763"/>
                </a:lnTo>
                <a:lnTo>
                  <a:pt x="0" y="850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18876" y="214960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Діаграма прецедентів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44333" y="9685481"/>
            <a:ext cx="30986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Office PowerPoint</Application>
  <PresentationFormat>Произвольный</PresentationFormat>
  <Paragraphs>123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Calibri</vt:lpstr>
      <vt:lpstr>Proxima Nova Bold</vt:lpstr>
      <vt:lpstr>Arial</vt:lpstr>
      <vt:lpstr>Proxima Nova</vt:lpstr>
      <vt:lpstr>Source Sans Pro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TimeWanderer-презентація</dc:title>
  <cp:lastModifiedBy>An</cp:lastModifiedBy>
  <cp:revision>2</cp:revision>
  <dcterms:created xsi:type="dcterms:W3CDTF">2006-08-16T00:00:00Z</dcterms:created>
  <dcterms:modified xsi:type="dcterms:W3CDTF">2025-06-09T11:47:36Z</dcterms:modified>
  <dc:identifier>DAGpCTPWPsk</dc:identifier>
</cp:coreProperties>
</file>